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68" r:id="rId2"/>
    <p:sldId id="257" r:id="rId3"/>
    <p:sldId id="259" r:id="rId4"/>
    <p:sldId id="269" r:id="rId5"/>
    <p:sldId id="264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63" r:id="rId16"/>
  </p:sldIdLst>
  <p:sldSz cx="9144000" cy="6858000" type="screen4x3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BA9CA"/>
    <a:srgbClr val="62C5DC"/>
    <a:srgbClr val="466E8C"/>
    <a:srgbClr val="F2F2F2"/>
    <a:srgbClr val="508EFF"/>
    <a:srgbClr val="BB9F7A"/>
    <a:srgbClr val="649788"/>
    <a:srgbClr val="1F4E79"/>
    <a:srgbClr val="2683C6"/>
    <a:srgbClr val="043B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1" autoAdjust="0"/>
    <p:restoredTop sz="96241" autoAdjust="0"/>
  </p:normalViewPr>
  <p:slideViewPr>
    <p:cSldViewPr snapToGrid="0" showGuides="1">
      <p:cViewPr>
        <p:scale>
          <a:sx n="100" d="100"/>
          <a:sy n="100" d="100"/>
        </p:scale>
        <p:origin x="-1140" y="-1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13160-C854-4C5D-BE71-81B558B8483F}" type="datetimeFigureOut">
              <a:rPr lang="zh-CN" altLang="en-US" smtClean="0"/>
              <a:t>2019/8/27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BA2FEA-6412-488D-BE65-011F74FA7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993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BA2FEA-6412-488D-BE65-011F74FA7FE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614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22464" y="5743939"/>
            <a:ext cx="1538459" cy="1455746"/>
          </a:xfrm>
          <a:prstGeom prst="rect">
            <a:avLst/>
          </a:prstGeom>
          <a:blipFill>
            <a:blip r:embed="rId2">
              <a:alphaModFix amt="8000"/>
              <a:lum bright="70000" contrast="-7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图片5 - 副本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813550" y="4735195"/>
            <a:ext cx="2674620" cy="25120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5 - 副本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13550" y="4735195"/>
            <a:ext cx="2674620" cy="2512060"/>
          </a:xfrm>
          <a:prstGeom prst="rect">
            <a:avLst/>
          </a:prstGeom>
        </p:spPr>
      </p:pic>
      <p:sp>
        <p:nvSpPr>
          <p:cNvPr id="6" name="文本框 9"/>
          <p:cNvSpPr txBox="1"/>
          <p:nvPr userDrawn="1"/>
        </p:nvSpPr>
        <p:spPr>
          <a:xfrm>
            <a:off x="285750" y="184280"/>
            <a:ext cx="66925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kern="0" dirty="0" smtClean="0">
                <a:solidFill>
                  <a:srgbClr val="7BA9CA"/>
                </a:solidFill>
                <a:latin typeface="楷体_GB2312" pitchFamily="49" charset="-122"/>
                <a:ea typeface="楷体_GB2312"/>
                <a:cs typeface="+mj-cs"/>
              </a:rPr>
              <a:t>7 </a:t>
            </a:r>
            <a:r>
              <a:rPr lang="zh-CN" altLang="en-US" sz="4000" b="1" kern="0" dirty="0" smtClean="0">
                <a:solidFill>
                  <a:srgbClr val="7BA9CA"/>
                </a:solidFill>
                <a:latin typeface="楷体_GB2312" pitchFamily="49" charset="-122"/>
                <a:ea typeface="楷体_GB2312"/>
                <a:cs typeface="+mj-cs"/>
              </a:rPr>
              <a:t>信息技术推动科技进步</a:t>
            </a:r>
            <a:endParaRPr lang="zh-CN" altLang="en-US" sz="4000" b="1" kern="0" dirty="0">
              <a:solidFill>
                <a:srgbClr val="7BA9CA"/>
              </a:solidFill>
              <a:latin typeface="楷体_GB2312" pitchFamily="49" charset="-122"/>
              <a:ea typeface="楷体_GB2312"/>
              <a:cs typeface="+mj-cs"/>
            </a:endParaRPr>
          </a:p>
        </p:txBody>
      </p:sp>
      <p:cxnSp>
        <p:nvCxnSpPr>
          <p:cNvPr id="7" name="直接箭头连接符 6"/>
          <p:cNvCxnSpPr/>
          <p:nvPr userDrawn="1"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 userDrawn="1"/>
        </p:nvSpPr>
        <p:spPr>
          <a:xfrm>
            <a:off x="8343785" y="283812"/>
            <a:ext cx="594780" cy="594780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@</a:t>
            </a:r>
            <a:endParaRPr kumimoji="0" lang="zh-CN" altLang="en-US" sz="28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2019/8/27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10C6A-1790-43CC-A551-D863ABA54688}" type="datetimeFigureOut">
              <a:rPr lang="zh-CN" altLang="en-US" smtClean="0"/>
              <a:t>2019/8/27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:\2019人教音像社\信息技术\设计图【待补充】\图片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462" y="-1"/>
            <a:ext cx="9214340" cy="691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53" y="6192104"/>
            <a:ext cx="2635423" cy="31265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666" y="6156470"/>
            <a:ext cx="2615134" cy="3482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353185" y="3568840"/>
            <a:ext cx="6378669" cy="9592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2.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探测飞行器的控制和导航。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/>
            </a:endParaRPr>
          </a:p>
          <a:p>
            <a:pPr>
              <a:lnSpc>
                <a:spcPct val="120000"/>
              </a:lnSpc>
              <a:spcAft>
                <a:spcPts val="1000"/>
              </a:spcAft>
            </a:pP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提问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：“嫦娥三号”在月球着陆后开展哪些探测任务？</a:t>
            </a:r>
          </a:p>
        </p:txBody>
      </p:sp>
      <p:sp>
        <p:nvSpPr>
          <p:cNvPr id="9" name="文本框 13"/>
          <p:cNvSpPr txBox="1"/>
          <p:nvPr/>
        </p:nvSpPr>
        <p:spPr>
          <a:xfrm>
            <a:off x="1027988" y="1697084"/>
            <a:ext cx="7265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466E8C"/>
                </a:solidFill>
                <a:effectLst/>
              </a:rPr>
              <a:t>二、信息技术推动航空航天科技发展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646179" y="1906082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8" name="任意多边形 7"/>
          <p:cNvSpPr/>
          <p:nvPr/>
        </p:nvSpPr>
        <p:spPr>
          <a:xfrm rot="10800000" flipH="1">
            <a:off x="203517" y="1503613"/>
            <a:ext cx="8678007" cy="5089691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67737" y="2348310"/>
            <a:ext cx="7233288" cy="1328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2.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探测飞行器的控制和导航。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 pitchFamily="49" charset="-122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　　搜索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网络资源，并回答：“嫦娥三号”的导航控制系统运用了哪些信息技术？</a:t>
            </a:r>
          </a:p>
        </p:txBody>
      </p:sp>
      <p:sp>
        <p:nvSpPr>
          <p:cNvPr id="9" name="文本框 13"/>
          <p:cNvSpPr txBox="1"/>
          <p:nvPr/>
        </p:nvSpPr>
        <p:spPr>
          <a:xfrm>
            <a:off x="1027988" y="1697084"/>
            <a:ext cx="7265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466E8C"/>
                </a:solidFill>
                <a:effectLst/>
              </a:rPr>
              <a:t>二、信息技术推动航空航天科技发展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646179" y="1906082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8" name="任意多边形 7"/>
          <p:cNvSpPr/>
          <p:nvPr/>
        </p:nvSpPr>
        <p:spPr>
          <a:xfrm rot="10800000" flipH="1">
            <a:off x="203517" y="1503613"/>
            <a:ext cx="8678007" cy="4062998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1027988" y="3743330"/>
            <a:ext cx="7173037" cy="107721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60000"/>
              </a:lnSpc>
              <a:spcAft>
                <a:spcPts val="1000"/>
              </a:spcAft>
            </a:pPr>
            <a:r>
              <a:rPr lang="zh-CN" altLang="en-US" sz="2000" b="1" dirty="0" smtClean="0">
                <a:ea typeface="楷体_GB2312"/>
              </a:rPr>
              <a:t>　　小结</a:t>
            </a:r>
            <a:r>
              <a:rPr lang="zh-CN" altLang="en-US" sz="2000" b="1" dirty="0">
                <a:ea typeface="楷体_GB2312"/>
              </a:rPr>
              <a:t>：“嫦娥三号”的导航与控制系统采用了测距、测速、光学成像、激光三维成像、远程控制等信息技术。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826304" y="2348310"/>
            <a:ext cx="7467464" cy="2066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zh-CN" altLang="en-US" sz="2000" b="1" dirty="0" smtClean="0">
                <a:ea typeface="楷体_GB2312"/>
              </a:rPr>
              <a:t>　　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1.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登录“中国资源卫星应用中心”网站，了解与资源卫星相关的信息技术。</a:t>
            </a: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　　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2.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整理获取的资料，梳理小组成员记录的构思，小组成员一起制作“智能化教学大楼”方案，并参考教科书的表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1.1.5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记录设计要点。</a:t>
            </a:r>
          </a:p>
        </p:txBody>
      </p:sp>
      <p:sp>
        <p:nvSpPr>
          <p:cNvPr id="9" name="文本框 13"/>
          <p:cNvSpPr txBox="1"/>
          <p:nvPr/>
        </p:nvSpPr>
        <p:spPr>
          <a:xfrm>
            <a:off x="1027988" y="1697084"/>
            <a:ext cx="7265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466E8C"/>
                </a:solidFill>
                <a:effectLst/>
              </a:rPr>
              <a:t>项目实施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646179" y="1906082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8" name="任意多边形 7"/>
          <p:cNvSpPr/>
          <p:nvPr/>
        </p:nvSpPr>
        <p:spPr>
          <a:xfrm rot="10800000" flipH="1">
            <a:off x="203517" y="1503612"/>
            <a:ext cx="8678007" cy="4014871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826304" y="2342725"/>
            <a:ext cx="7724138" cy="9592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　　</a:t>
            </a:r>
            <a:r>
              <a:rPr lang="en-US" altLang="zh-CN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1.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信息技术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助力科研协同创新。</a:t>
            </a: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　　</a:t>
            </a:r>
            <a:r>
              <a:rPr lang="en-US" altLang="zh-CN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2.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信息技术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推动航空航天科技发展。</a:t>
            </a:r>
          </a:p>
        </p:txBody>
      </p:sp>
      <p:sp>
        <p:nvSpPr>
          <p:cNvPr id="9" name="文本框 13"/>
          <p:cNvSpPr txBox="1"/>
          <p:nvPr/>
        </p:nvSpPr>
        <p:spPr>
          <a:xfrm>
            <a:off x="1027988" y="1697084"/>
            <a:ext cx="7265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466E8C"/>
                </a:solidFill>
                <a:effectLst/>
              </a:rPr>
              <a:t>三、总结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646179" y="1906082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8" name="任意多边形 7"/>
          <p:cNvSpPr/>
          <p:nvPr/>
        </p:nvSpPr>
        <p:spPr>
          <a:xfrm rot="10800000" flipH="1">
            <a:off x="203517" y="1503612"/>
            <a:ext cx="8678007" cy="4014871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826304" y="2348310"/>
            <a:ext cx="7580334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zh-CN" altLang="en-US" sz="2000" b="1" dirty="0" smtClean="0">
                <a:ea typeface="楷体_GB2312"/>
              </a:rPr>
              <a:t>　　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1.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很多科研成果的实现都借助信息技术的应用，请通过各种途径查找了解，除了课上讲过的实例以外还有哪些科技成果与信息技术息息相关？并填写在教科书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21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页的表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1.1.4</a:t>
            </a: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中。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9" name="文本框 13"/>
          <p:cNvSpPr txBox="1"/>
          <p:nvPr/>
        </p:nvSpPr>
        <p:spPr>
          <a:xfrm>
            <a:off x="1027988" y="1697084"/>
            <a:ext cx="7265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466E8C"/>
                </a:solidFill>
                <a:effectLst/>
              </a:rPr>
              <a:t>四、课后作业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646179" y="1906082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8" name="任意多边形 7"/>
          <p:cNvSpPr/>
          <p:nvPr/>
        </p:nvSpPr>
        <p:spPr>
          <a:xfrm rot="10800000" flipH="1">
            <a:off x="203517" y="1503612"/>
            <a:ext cx="8678007" cy="4014871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6675" y="2105025"/>
            <a:ext cx="9334500" cy="1704975"/>
          </a:xfrm>
          <a:prstGeom prst="rect">
            <a:avLst/>
          </a:pr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904997" y="2330635"/>
            <a:ext cx="53340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pPr algn="dist"/>
            <a:r>
              <a:rPr lang="zh-CN" altLang="en-US" dirty="0">
                <a:solidFill>
                  <a:schemeClr val="bg1"/>
                </a:solidFill>
                <a:effectLst/>
              </a:rPr>
              <a:t>谢谢观看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904997" y="3103556"/>
            <a:ext cx="5334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 b="1" ker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en-US" altLang="zh-CN" sz="2000" dirty="0" smtClean="0">
                <a:effectLst/>
              </a:rPr>
              <a:t>Thanks  for  watching</a:t>
            </a:r>
            <a:endParaRPr lang="zh-CN" altLang="en-US" sz="2000" dirty="0">
              <a:effectLst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53" y="6192104"/>
            <a:ext cx="2635423" cy="31265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666" y="6156470"/>
            <a:ext cx="2615134" cy="3482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66675" y="2562225"/>
            <a:ext cx="9334500" cy="1704975"/>
          </a:xfrm>
          <a:prstGeom prst="rect">
            <a:avLst/>
          </a:pr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" y="3060769"/>
            <a:ext cx="91440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pPr algn="ctr"/>
            <a:r>
              <a:rPr lang="en-US" altLang="zh-CN" dirty="0" smtClean="0">
                <a:solidFill>
                  <a:schemeClr val="bg1"/>
                </a:solidFill>
                <a:effectLst/>
              </a:rPr>
              <a:t>7</a:t>
            </a:r>
            <a:r>
              <a:rPr lang="zh-CN" altLang="en-US" dirty="0" smtClean="0">
                <a:solidFill>
                  <a:schemeClr val="bg1"/>
                </a:solidFill>
                <a:effectLst/>
              </a:rPr>
              <a:t>　信息技术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推动科技进步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53" y="6192104"/>
            <a:ext cx="2635423" cy="31265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666" y="6156470"/>
            <a:ext cx="2615134" cy="3482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892471" y="2248596"/>
            <a:ext cx="2749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 smtClean="0">
                <a:solidFill>
                  <a:srgbClr val="466E8C"/>
                </a:solidFill>
                <a:effectLst/>
              </a:rPr>
              <a:t>项目</a:t>
            </a:r>
            <a:r>
              <a:rPr lang="zh-CN" altLang="en-US" sz="3200" dirty="0">
                <a:solidFill>
                  <a:srgbClr val="466E8C"/>
                </a:solidFill>
                <a:effectLst/>
              </a:rPr>
              <a:t>活动</a:t>
            </a: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等腰三角形 8"/>
          <p:cNvSpPr/>
          <p:nvPr/>
        </p:nvSpPr>
        <p:spPr>
          <a:xfrm rot="5400000">
            <a:off x="515857" y="2457593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9" name="任意多边形 8"/>
          <p:cNvSpPr/>
          <p:nvPr/>
        </p:nvSpPr>
        <p:spPr>
          <a:xfrm rot="10800000" flipH="1">
            <a:off x="232996" y="1719071"/>
            <a:ext cx="8678007" cy="4080975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1008993" y="3044587"/>
            <a:ext cx="7245527" cy="1455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1.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人工智能技术在学习、生活中的应用。</a:t>
            </a: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2.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数字化学习方面的应用实例。</a:t>
            </a: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各小组选择一个检索的方向，开始上网搜索相关的应用实例。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855206" y="1204433"/>
            <a:ext cx="4631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 smtClean="0">
                <a:solidFill>
                  <a:srgbClr val="466E8C"/>
                </a:solidFill>
                <a:effectLst/>
              </a:rPr>
              <a:t>大型</a:t>
            </a:r>
            <a:r>
              <a:rPr lang="zh-CN" altLang="en-US" sz="3200" dirty="0">
                <a:solidFill>
                  <a:srgbClr val="466E8C"/>
                </a:solidFill>
                <a:effectLst/>
              </a:rPr>
              <a:t>强子对撞机</a:t>
            </a: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1777562" y="5760768"/>
            <a:ext cx="582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Aft>
                <a:spcPts val="1000"/>
              </a:spcAft>
              <a:defRPr/>
            </a:pPr>
            <a:r>
              <a:rPr lang="zh-CN" altLang="en-US" sz="2000" b="1" kern="0" dirty="0" smtClean="0">
                <a:latin typeface="楷体_GB2312" pitchFamily="49" charset="-122"/>
                <a:ea typeface="楷体_GB2312"/>
                <a:cs typeface="+mj-cs"/>
              </a:rPr>
              <a:t>思考：如何</a:t>
            </a:r>
            <a:r>
              <a:rPr lang="zh-CN" altLang="en-US" sz="2000" b="1" kern="0" dirty="0">
                <a:latin typeface="楷体_GB2312" pitchFamily="49" charset="-122"/>
                <a:ea typeface="楷体_GB2312"/>
                <a:cs typeface="+mj-cs"/>
              </a:rPr>
              <a:t>存储和处理</a:t>
            </a:r>
            <a:r>
              <a:rPr lang="en-US" altLang="zh-CN" sz="2000" b="1" kern="0" dirty="0">
                <a:latin typeface="楷体_GB2312" pitchFamily="49" charset="-122"/>
                <a:ea typeface="楷体_GB2312"/>
                <a:cs typeface="+mj-cs"/>
              </a:rPr>
              <a:t>LHC</a:t>
            </a:r>
            <a:r>
              <a:rPr lang="zh-CN" altLang="en-US" sz="2000" b="1" kern="0" dirty="0">
                <a:latin typeface="楷体_GB2312" pitchFamily="49" charset="-122"/>
                <a:ea typeface="楷体_GB2312"/>
                <a:cs typeface="+mj-cs"/>
              </a:rPr>
              <a:t>每天产生的巨量数据？</a:t>
            </a:r>
          </a:p>
        </p:txBody>
      </p:sp>
      <p:sp>
        <p:nvSpPr>
          <p:cNvPr id="9" name="等腰三角形 8"/>
          <p:cNvSpPr/>
          <p:nvPr/>
        </p:nvSpPr>
        <p:spPr>
          <a:xfrm rot="5400000">
            <a:off x="479397" y="1413429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pic>
        <p:nvPicPr>
          <p:cNvPr id="3" name="图片 2" descr="240643173_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100" y="1936115"/>
            <a:ext cx="5257165" cy="35090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67737" y="2585062"/>
            <a:ext cx="6768199" cy="9101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1.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处理对撞机产生的实验数据。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 pitchFamily="49" charset="-122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提问：哪个国家的科研人员可以使用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LHC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产生的实验数据？</a:t>
            </a:r>
          </a:p>
        </p:txBody>
      </p:sp>
      <p:sp>
        <p:nvSpPr>
          <p:cNvPr id="16" name="矩形 15"/>
          <p:cNvSpPr/>
          <p:nvPr/>
        </p:nvSpPr>
        <p:spPr>
          <a:xfrm>
            <a:off x="967736" y="3723524"/>
            <a:ext cx="7149568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1000"/>
              </a:spcAft>
            </a:pPr>
            <a:r>
              <a:rPr lang="zh-CN" altLang="en-US" sz="2000" b="1" dirty="0">
                <a:solidFill>
                  <a:schemeClr val="tx1"/>
                </a:solidFill>
                <a:ea typeface="楷体_GB2312"/>
              </a:rPr>
              <a:t>讨论：全球的科技人员如何协同处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理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LHC</a:t>
            </a:r>
            <a:r>
              <a:rPr lang="zh-CN" altLang="en-US" sz="2000" b="1" dirty="0">
                <a:solidFill>
                  <a:schemeClr val="tx1"/>
                </a:solidFill>
                <a:ea typeface="楷体_GB2312"/>
              </a:rPr>
              <a:t>产生的实验数据？</a:t>
            </a:r>
          </a:p>
        </p:txBody>
      </p:sp>
      <p:sp>
        <p:nvSpPr>
          <p:cNvPr id="12" name="矩形 11"/>
          <p:cNvSpPr/>
          <p:nvPr/>
        </p:nvSpPr>
        <p:spPr>
          <a:xfrm>
            <a:off x="967736" y="4358713"/>
            <a:ext cx="73406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1000"/>
              </a:spcAft>
            </a:pPr>
            <a:r>
              <a:rPr lang="zh-CN" altLang="en-US" sz="2000" b="1" dirty="0" smtClean="0">
                <a:ea typeface="楷体_GB2312"/>
              </a:rPr>
              <a:t>　　小结</a:t>
            </a:r>
            <a:r>
              <a:rPr lang="zh-CN" altLang="en-US" sz="2000" b="1" dirty="0">
                <a:ea typeface="楷体_GB2312"/>
              </a:rPr>
              <a:t>：实验数据在计算网格的支持下，分布式存储到全球多个研究中心，再进一步分散到各个研究机构，以便全球的科技人员协同处理这些数据，并在各自的科研中共同使用这些数据。</a:t>
            </a:r>
          </a:p>
        </p:txBody>
      </p:sp>
      <p:sp>
        <p:nvSpPr>
          <p:cNvPr id="18" name="任意多边形 17"/>
          <p:cNvSpPr/>
          <p:nvPr/>
        </p:nvSpPr>
        <p:spPr>
          <a:xfrm rot="10800000" flipH="1">
            <a:off x="203517" y="1503613"/>
            <a:ext cx="8678007" cy="5089691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13"/>
          <p:cNvSpPr txBox="1"/>
          <p:nvPr/>
        </p:nvSpPr>
        <p:spPr>
          <a:xfrm>
            <a:off x="1027989" y="1697084"/>
            <a:ext cx="6341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466E8C"/>
                </a:solidFill>
                <a:effectLst/>
              </a:rPr>
              <a:t>一、信息技术助力科研协同创新</a:t>
            </a:r>
          </a:p>
        </p:txBody>
      </p:sp>
      <p:sp>
        <p:nvSpPr>
          <p:cNvPr id="20" name="等腰三角形 19"/>
          <p:cNvSpPr/>
          <p:nvPr/>
        </p:nvSpPr>
        <p:spPr>
          <a:xfrm rot="5400000">
            <a:off x="646179" y="1906082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67737" y="1966040"/>
            <a:ext cx="6768199" cy="44422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20000"/>
              </a:lnSpc>
              <a:spcAft>
                <a:spcPts val="1000"/>
              </a:spcAft>
            </a:pP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2.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提升超级天眼的数据处理能力</a:t>
            </a:r>
          </a:p>
          <a:p>
            <a:pPr>
              <a:lnSpc>
                <a:spcPct val="120000"/>
              </a:lnSpc>
              <a:spcAft>
                <a:spcPts val="1000"/>
              </a:spcAft>
            </a:pP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/>
            </a:endParaRPr>
          </a:p>
          <a:p>
            <a:pPr>
              <a:lnSpc>
                <a:spcPct val="120000"/>
              </a:lnSpc>
              <a:spcAft>
                <a:spcPts val="1000"/>
              </a:spcAft>
            </a:pP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/>
            </a:endParaRPr>
          </a:p>
          <a:p>
            <a:pPr>
              <a:lnSpc>
                <a:spcPct val="120000"/>
              </a:lnSpc>
              <a:spcAft>
                <a:spcPts val="1000"/>
              </a:spcAft>
            </a:pP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/>
            </a:endParaRPr>
          </a:p>
          <a:p>
            <a:pPr>
              <a:lnSpc>
                <a:spcPct val="120000"/>
              </a:lnSpc>
              <a:spcAft>
                <a:spcPts val="1000"/>
              </a:spcAft>
            </a:pP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/>
            </a:endParaRPr>
          </a:p>
          <a:p>
            <a:pPr>
              <a:lnSpc>
                <a:spcPct val="120000"/>
              </a:lnSpc>
              <a:spcAft>
                <a:spcPts val="1000"/>
              </a:spcAft>
            </a:pP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/>
            </a:endParaRPr>
          </a:p>
          <a:p>
            <a:pPr>
              <a:lnSpc>
                <a:spcPct val="120000"/>
              </a:lnSpc>
              <a:spcAft>
                <a:spcPts val="1000"/>
              </a:spcAft>
            </a:pP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/>
            </a:endParaRPr>
          </a:p>
          <a:p>
            <a:pPr>
              <a:lnSpc>
                <a:spcPct val="120000"/>
              </a:lnSpc>
              <a:spcAft>
                <a:spcPts val="1000"/>
              </a:spcAft>
            </a:pP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/>
            </a:endParaRPr>
          </a:p>
          <a:p>
            <a:pPr>
              <a:lnSpc>
                <a:spcPct val="120000"/>
              </a:lnSpc>
              <a:spcAft>
                <a:spcPts val="1000"/>
              </a:spcAft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提问：哪个国家的科研人员可以使用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LHC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产生的实验数据？</a:t>
            </a:r>
          </a:p>
        </p:txBody>
      </p:sp>
      <p:sp>
        <p:nvSpPr>
          <p:cNvPr id="17" name="任意多边形 16"/>
          <p:cNvSpPr/>
          <p:nvPr/>
        </p:nvSpPr>
        <p:spPr>
          <a:xfrm rot="10800000" flipH="1">
            <a:off x="203200" y="1229995"/>
            <a:ext cx="8677910" cy="5523230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13"/>
          <p:cNvSpPr txBox="1"/>
          <p:nvPr/>
        </p:nvSpPr>
        <p:spPr>
          <a:xfrm>
            <a:off x="1134669" y="1341484"/>
            <a:ext cx="6341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466E8C"/>
                </a:solidFill>
                <a:effectLst/>
              </a:rPr>
              <a:t>一、信息技术助力科研协同创新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752859" y="1550482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pic>
        <p:nvPicPr>
          <p:cNvPr id="2" name="图片 1" descr="261683591_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275" y="2494280"/>
            <a:ext cx="5128260" cy="34188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578229" y="2442822"/>
            <a:ext cx="7840980" cy="958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2.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提升超级天眼的数据处理能力。</a:t>
            </a: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搜索网络资源并回答：信息技术为哪些科研领域提供新的研究方法？</a:t>
            </a:r>
          </a:p>
        </p:txBody>
      </p:sp>
      <p:sp>
        <p:nvSpPr>
          <p:cNvPr id="18" name="任意多边形 17"/>
          <p:cNvSpPr/>
          <p:nvPr/>
        </p:nvSpPr>
        <p:spPr>
          <a:xfrm rot="10800000" flipH="1">
            <a:off x="203517" y="1503613"/>
            <a:ext cx="8678007" cy="5089691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13"/>
          <p:cNvSpPr txBox="1"/>
          <p:nvPr/>
        </p:nvSpPr>
        <p:spPr>
          <a:xfrm>
            <a:off x="1027989" y="1697084"/>
            <a:ext cx="6341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466E8C"/>
                </a:solidFill>
                <a:effectLst/>
              </a:rPr>
              <a:t>一、信息技术助力科研协同创新</a:t>
            </a:r>
          </a:p>
        </p:txBody>
      </p:sp>
      <p:sp>
        <p:nvSpPr>
          <p:cNvPr id="20" name="等腰三角形 19"/>
          <p:cNvSpPr/>
          <p:nvPr/>
        </p:nvSpPr>
        <p:spPr>
          <a:xfrm rot="5400000">
            <a:off x="646179" y="1906082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14300" y="3636182"/>
            <a:ext cx="7853053" cy="156966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1000"/>
              </a:spcAft>
            </a:pPr>
            <a:r>
              <a:rPr lang="zh-CN" altLang="en-US" sz="2000" b="1" dirty="0" smtClean="0">
                <a:solidFill>
                  <a:schemeClr val="tx1"/>
                </a:solidFill>
                <a:ea typeface="楷体_GB2312"/>
              </a:rPr>
              <a:t>         小结</a:t>
            </a:r>
            <a:r>
              <a:rPr lang="zh-CN" altLang="en-US" sz="2000" b="1" dirty="0">
                <a:solidFill>
                  <a:schemeClr val="tx1"/>
                </a:solidFill>
                <a:ea typeface="楷体_GB2312"/>
              </a:rPr>
              <a:t>：信息技术已成为全球创新速度最快、通用性最广、渗透性最强的高新技术，不断为物质科学、生命科学、天文和地球科学、能源科学、生态科学、环境科学等提供新的研究方法，并促进了学科交叉与融合。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353185" y="3399665"/>
            <a:ext cx="6378669" cy="9592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1.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信息技术助力载人航天。</a:t>
            </a:r>
          </a:p>
          <a:p>
            <a:pPr>
              <a:lnSpc>
                <a:spcPct val="120000"/>
              </a:lnSpc>
              <a:spcAft>
                <a:spcPts val="1000"/>
              </a:spcAft>
            </a:pP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提问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/>
              </a:rPr>
              <a:t>：航天员进入天宫二号实验室开展哪些研究任务</a:t>
            </a:r>
            <a:r>
              <a:rPr lang="zh-CN" altLang="en-US" sz="2000" b="1" dirty="0">
                <a:ea typeface="楷体_GB2312"/>
              </a:rPr>
              <a:t>？</a:t>
            </a:r>
          </a:p>
        </p:txBody>
      </p:sp>
      <p:sp>
        <p:nvSpPr>
          <p:cNvPr id="17" name="任意多边形 16"/>
          <p:cNvSpPr/>
          <p:nvPr/>
        </p:nvSpPr>
        <p:spPr>
          <a:xfrm rot="10800000" flipH="1">
            <a:off x="203517" y="1503613"/>
            <a:ext cx="8678007" cy="5089691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13"/>
          <p:cNvSpPr txBox="1"/>
          <p:nvPr/>
        </p:nvSpPr>
        <p:spPr>
          <a:xfrm>
            <a:off x="1027988" y="1697084"/>
            <a:ext cx="7265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466E8C"/>
                </a:solidFill>
                <a:effectLst/>
              </a:rPr>
              <a:t>二、信息技术推动航空航天科技发展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646179" y="1906082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67737" y="2348310"/>
            <a:ext cx="6564630" cy="958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1.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信息技术助力载人航天。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楷体_GB2312" pitchFamily="49" charset="-122"/>
              <a:ea typeface="楷体_GB2312" pitchFamily="49" charset="-122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ts val="1000"/>
              </a:spcAft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_GB2312" pitchFamily="49" charset="-122"/>
                <a:ea typeface="楷体_GB2312" pitchFamily="49" charset="-122"/>
              </a:rPr>
              <a:t>讨论：信息技术推动了航空航天哪些领域的创新与发展？</a:t>
            </a:r>
          </a:p>
        </p:txBody>
      </p:sp>
      <p:sp>
        <p:nvSpPr>
          <p:cNvPr id="17" name="任意多边形 16"/>
          <p:cNvSpPr/>
          <p:nvPr/>
        </p:nvSpPr>
        <p:spPr>
          <a:xfrm rot="10800000" flipH="1">
            <a:off x="203517" y="1503613"/>
            <a:ext cx="8678007" cy="4111124"/>
          </a:xfrm>
          <a:custGeom>
            <a:avLst/>
            <a:gdLst>
              <a:gd name="connsiteX0" fmla="*/ 7831355 w 10491473"/>
              <a:gd name="connsiteY0" fmla="*/ 0 h 4877076"/>
              <a:gd name="connsiteX1" fmla="*/ 9266735 w 10491473"/>
              <a:gd name="connsiteY1" fmla="*/ 0 h 4877076"/>
              <a:gd name="connsiteX2" fmla="*/ 9506378 w 10491473"/>
              <a:gd name="connsiteY2" fmla="*/ 273194 h 4877076"/>
              <a:gd name="connsiteX3" fmla="*/ 9724144 w 10491473"/>
              <a:gd name="connsiteY3" fmla="*/ 273194 h 4877076"/>
              <a:gd name="connsiteX4" fmla="*/ 10491473 w 10491473"/>
              <a:gd name="connsiteY4" fmla="*/ 1040523 h 4877076"/>
              <a:gd name="connsiteX5" fmla="*/ 10491473 w 10491473"/>
              <a:gd name="connsiteY5" fmla="*/ 4877076 h 4877076"/>
              <a:gd name="connsiteX6" fmla="*/ 10083708 w 10491473"/>
              <a:gd name="connsiteY6" fmla="*/ 4877076 h 4877076"/>
              <a:gd name="connsiteX7" fmla="*/ 9976858 w 10491473"/>
              <a:gd name="connsiteY7" fmla="*/ 4718650 h 4877076"/>
              <a:gd name="connsiteX8" fmla="*/ 9017366 w 10491473"/>
              <a:gd name="connsiteY8" fmla="*/ 4718650 h 4877076"/>
              <a:gd name="connsiteX9" fmla="*/ 8910516 w 10491473"/>
              <a:gd name="connsiteY9" fmla="*/ 4877076 h 4877076"/>
              <a:gd name="connsiteX10" fmla="*/ 767329 w 10491473"/>
              <a:gd name="connsiteY10" fmla="*/ 4877076 h 4877076"/>
              <a:gd name="connsiteX11" fmla="*/ 0 w 10491473"/>
              <a:gd name="connsiteY11" fmla="*/ 4109747 h 4877076"/>
              <a:gd name="connsiteX12" fmla="*/ 0 w 10491473"/>
              <a:gd name="connsiteY12" fmla="*/ 3233529 h 4877076"/>
              <a:gd name="connsiteX13" fmla="*/ 177598 w 10491473"/>
              <a:gd name="connsiteY13" fmla="*/ 3068263 h 4877076"/>
              <a:gd name="connsiteX14" fmla="*/ 177598 w 10491473"/>
              <a:gd name="connsiteY14" fmla="*/ 2401062 h 4877076"/>
              <a:gd name="connsiteX15" fmla="*/ 0 w 10491473"/>
              <a:gd name="connsiteY15" fmla="*/ 2235796 h 4877076"/>
              <a:gd name="connsiteX16" fmla="*/ 0 w 10491473"/>
              <a:gd name="connsiteY16" fmla="*/ 273194 h 4877076"/>
              <a:gd name="connsiteX17" fmla="*/ 433369 w 10491473"/>
              <a:gd name="connsiteY17" fmla="*/ 273194 h 4877076"/>
              <a:gd name="connsiteX18" fmla="*/ 673292 w 10491473"/>
              <a:gd name="connsiteY18" fmla="*/ 1376 h 4877076"/>
              <a:gd name="connsiteX19" fmla="*/ 2113993 w 10491473"/>
              <a:gd name="connsiteY19" fmla="*/ 1376 h 4877076"/>
              <a:gd name="connsiteX20" fmla="*/ 2353916 w 10491473"/>
              <a:gd name="connsiteY20" fmla="*/ 273194 h 4877076"/>
              <a:gd name="connsiteX21" fmla="*/ 7591712 w 10491473"/>
              <a:gd name="connsiteY21" fmla="*/ 273194 h 487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91473" h="4877076">
                <a:moveTo>
                  <a:pt x="7831355" y="0"/>
                </a:moveTo>
                <a:lnTo>
                  <a:pt x="9266735" y="0"/>
                </a:lnTo>
                <a:lnTo>
                  <a:pt x="9506378" y="273194"/>
                </a:lnTo>
                <a:lnTo>
                  <a:pt x="9724144" y="273194"/>
                </a:lnTo>
                <a:lnTo>
                  <a:pt x="10491473" y="1040523"/>
                </a:lnTo>
                <a:lnTo>
                  <a:pt x="10491473" y="4877076"/>
                </a:lnTo>
                <a:lnTo>
                  <a:pt x="10083708" y="4877076"/>
                </a:lnTo>
                <a:lnTo>
                  <a:pt x="9976858" y="4718650"/>
                </a:lnTo>
                <a:lnTo>
                  <a:pt x="9017366" y="4718650"/>
                </a:lnTo>
                <a:lnTo>
                  <a:pt x="8910516" y="4877076"/>
                </a:lnTo>
                <a:lnTo>
                  <a:pt x="767329" y="4877076"/>
                </a:lnTo>
                <a:lnTo>
                  <a:pt x="0" y="4109747"/>
                </a:lnTo>
                <a:lnTo>
                  <a:pt x="0" y="3233529"/>
                </a:lnTo>
                <a:lnTo>
                  <a:pt x="177598" y="3068263"/>
                </a:lnTo>
                <a:lnTo>
                  <a:pt x="177598" y="2401062"/>
                </a:lnTo>
                <a:lnTo>
                  <a:pt x="0" y="2235796"/>
                </a:lnTo>
                <a:lnTo>
                  <a:pt x="0" y="273194"/>
                </a:lnTo>
                <a:lnTo>
                  <a:pt x="433369" y="273194"/>
                </a:lnTo>
                <a:lnTo>
                  <a:pt x="673292" y="1376"/>
                </a:lnTo>
                <a:lnTo>
                  <a:pt x="2113993" y="1376"/>
                </a:lnTo>
                <a:lnTo>
                  <a:pt x="2353916" y="273194"/>
                </a:lnTo>
                <a:lnTo>
                  <a:pt x="7591712" y="273194"/>
                </a:lnTo>
                <a:close/>
              </a:path>
            </a:pathLst>
          </a:custGeom>
          <a:noFill/>
          <a:ln>
            <a:solidFill>
              <a:srgbClr val="1F4E79">
                <a:alpha val="6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13"/>
          <p:cNvSpPr txBox="1"/>
          <p:nvPr/>
        </p:nvSpPr>
        <p:spPr>
          <a:xfrm>
            <a:off x="1027988" y="1697084"/>
            <a:ext cx="7265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  <a:ea typeface="楷体_GB231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466E8C"/>
                </a:solidFill>
                <a:effectLst/>
              </a:rPr>
              <a:t>二、信息技术推动航空航天科技发展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646179" y="1906082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27988" y="3400996"/>
            <a:ext cx="7057233" cy="120032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1000"/>
              </a:spcAft>
            </a:pPr>
            <a:r>
              <a:rPr lang="zh-CN" altLang="en-US" sz="2000" b="1" dirty="0" smtClean="0">
                <a:solidFill>
                  <a:schemeClr val="tx1"/>
                </a:solidFill>
                <a:ea typeface="楷体_GB2312"/>
              </a:rPr>
              <a:t>         小结</a:t>
            </a:r>
            <a:r>
              <a:rPr lang="zh-CN" altLang="en-US" sz="2000" b="1" dirty="0">
                <a:solidFill>
                  <a:schemeClr val="tx1"/>
                </a:solidFill>
                <a:ea typeface="楷体_GB2312"/>
              </a:rPr>
              <a:t>：从火箭、飞船的研制，到发射运行及与空间实验室的对接，再到进入空间实验室开展研究、返回地球，都要用到信息技术。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3ad4e25c-9d03-467f-9d80-52e4b3dbebcb}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</TotalTime>
  <Words>379</Words>
  <Application>Microsoft Office PowerPoint</Application>
  <PresentationFormat>全屏显示(4:3)</PresentationFormat>
  <Paragraphs>51</Paragraphs>
  <Slides>15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hammer Hsu</dc:creator>
  <cp:lastModifiedBy>whaty</cp:lastModifiedBy>
  <cp:revision>111</cp:revision>
  <dcterms:created xsi:type="dcterms:W3CDTF">2019-04-15T01:46:00Z</dcterms:created>
  <dcterms:modified xsi:type="dcterms:W3CDTF">2019-08-27T06:01:58Z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